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543" y="2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6101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3886200" y="548640"/>
            <a:ext cx="1371600" cy="137160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749808"/>
            <a:ext cx="822960" cy="822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21031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Aviation Weather Briefings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457200" y="2880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A5D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Pilot's Guide to Preflight Weather Planning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34290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FAA Advisory Circular 91-92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57200" y="47731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CFR §91.103 — "...become familiar with all available information concerning that flight."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We'll Cover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3840480" cy="73152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1508760"/>
            <a:ext cx="548640" cy="548640"/>
          </a:xfrm>
          <a:prstGeom prst="ellipse">
            <a:avLst/>
          </a:prstGeom>
          <a:solidFill>
            <a:srgbClr val="E8F4F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60020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50876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Types of Briefings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14400" y="228600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A1A2E"/>
                </a:solidFill>
              </a:rPr>
              <a:t>Outlook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</a:rPr>
              <a:t>6–48 hours before flight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A1A2E"/>
                </a:solidFill>
              </a:rPr>
              <a:t>Standard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</a:rPr>
              <a:t>Within 6 hours of flight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A1A2E"/>
                </a:solidFill>
              </a:rPr>
              <a:t>Abbreviated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</a:rPr>
              <a:t>As soon as practical before flight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754880" y="118872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754880" y="1188720"/>
            <a:ext cx="3840480" cy="73152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120640" y="1508760"/>
            <a:ext cx="548640" cy="548640"/>
          </a:xfrm>
          <a:prstGeom prst="ellipse">
            <a:avLst/>
          </a:prstGeom>
          <a:solidFill>
            <a:srgbClr val="FFF3E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80" y="160020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852160" y="150876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Briefing Sources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120640" y="228600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A1A2E"/>
                </a:solidFill>
              </a:rPr>
              <a:t>AviationWeather.gov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</a:rPr>
              <a:t>FAA / NWS official weather data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A1A2E"/>
                </a:solidFill>
              </a:rPr>
              <a:t>1800WxBrief.com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</a:rPr>
              <a:t>Flight Service web portal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A1A2E"/>
                </a:solidFill>
              </a:rPr>
              <a:t>ForeFlight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</a:rPr>
              <a:t>Third-party EFB / briefing tool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57200" y="47091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Reference: AC 91-92  •  FAA-H-8083-25B (PHAK) Chapter 13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502920" cy="502920"/>
          </a:xfrm>
          <a:prstGeom prst="ellipse">
            <a:avLst/>
          </a:prstGeom>
          <a:solidFill>
            <a:srgbClr val="E8F4F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384048"/>
            <a:ext cx="347472" cy="3474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97280" y="32004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Outlook Briefing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83680" y="347472"/>
            <a:ext cx="2194560" cy="457200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583680" y="34747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– 48 Hours Out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57200" y="1097280"/>
            <a:ext cx="82296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57200" y="1097280"/>
            <a:ext cx="73152" cy="1097280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77240" y="11430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Purpose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77240" y="146304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planning purposes only. Gives you an early indication of which weather elements may be a factor for your flight. Helps you start thinking about go/no-go decisions and alternate plans before weather data becomes more refined.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57200" y="2423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to Review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57200" y="2880360"/>
            <a:ext cx="822960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57200" y="2880360"/>
            <a:ext cx="73152" cy="658368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77240" y="2926080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Adverse Conditions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77240" y="3182112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 shear, thunderstorms, icing, frontal zones along the route, NOTAMs, TFRs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3630168"/>
            <a:ext cx="822960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457200" y="3630168"/>
            <a:ext cx="73152" cy="658368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77240" y="367588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Advisories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77240" y="39319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SIGMETs, AIRMETs, Convective SIGMETs, CWAs, Aviation Watch Notifications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57200" y="4379976"/>
            <a:ext cx="822960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457200" y="4379976"/>
            <a:ext cx="73152" cy="658368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777240" y="442569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Synopsis &amp; Forecasts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777240" y="4681728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system type/location/movement, en route forecast, destination forecast, alternate airport forecast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D86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502920" cy="502920"/>
          </a:xfrm>
          <a:prstGeom prst="ellipse">
            <a:avLst/>
          </a:prstGeom>
          <a:solidFill>
            <a:srgbClr val="E6F5E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384048"/>
            <a:ext cx="347472" cy="3474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97280" y="32004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Standard Briefing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400800" y="347472"/>
            <a:ext cx="2377440" cy="457200"/>
          </a:xfrm>
          <a:prstGeom prst="rect">
            <a:avLst/>
          </a:prstGeom>
          <a:solidFill>
            <a:srgbClr val="2D86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400800" y="34747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6 Hours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57200" y="1051560"/>
            <a:ext cx="8229600" cy="10515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57200" y="1051560"/>
            <a:ext cx="73152" cy="1051560"/>
          </a:xfrm>
          <a:prstGeom prst="rect">
            <a:avLst/>
          </a:prstGeom>
          <a:solidFill>
            <a:srgbClr val="2D86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77240" y="109728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Purpose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77240" y="137160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complete briefing type. Provides a detailed depiction of all weather and aeronautical elements for your intended flight. You will have a clear indication of weather-related risk factors. Can be obtained multiple times during dynamic weather.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57200" y="22860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Standard Briefing Checklist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57200" y="2697480"/>
            <a:ext cx="397764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834640"/>
            <a:ext cx="201168" cy="20116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005840" y="278892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Adverse Conditions</a:t>
            </a:r>
            <a:endParaRPr lang="en-US" sz="125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310128"/>
            <a:ext cx="201168" cy="20116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005840" y="3264408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Synopsis</a:t>
            </a:r>
            <a:endParaRPr lang="en-US" sz="125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785616"/>
            <a:ext cx="201168" cy="20116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005840" y="3739896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Conditions (METARs, PIREPs, Satellite/Radar)</a:t>
            </a:r>
            <a:endParaRPr lang="en-US" sz="125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261104"/>
            <a:ext cx="201168" cy="20116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005840" y="4215384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Route Forecast (GFA, TAFs, Prognosis Charts)</a:t>
            </a:r>
            <a:endParaRPr lang="en-US" sz="1250" dirty="0"/>
          </a:p>
        </p:txBody>
      </p:sp>
      <p:sp>
        <p:nvSpPr>
          <p:cNvPr id="22" name="Shape 15"/>
          <p:cNvSpPr/>
          <p:nvPr/>
        </p:nvSpPr>
        <p:spPr>
          <a:xfrm>
            <a:off x="4709160" y="2697480"/>
            <a:ext cx="397764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0" y="2834640"/>
            <a:ext cx="201168" cy="201168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5257800" y="278892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Destination Forecast</a:t>
            </a:r>
            <a:endParaRPr lang="en-US" sz="125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0" y="3310128"/>
            <a:ext cx="201168" cy="201168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5257800" y="3264408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Winds Aloft</a:t>
            </a:r>
            <a:endParaRPr lang="en-US" sz="1250" dirty="0"/>
          </a:p>
        </p:txBody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0" y="3785616"/>
            <a:ext cx="201168" cy="201168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5257800" y="3739896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NOTAMs (Domestic, Intl, SUA, FICON)</a:t>
            </a:r>
            <a:endParaRPr lang="en-US" sz="1250" dirty="0"/>
          </a:p>
        </p:txBody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0" y="4261104"/>
            <a:ext cx="201168" cy="201168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5257800" y="4215384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ATC Delays &amp; Flow Control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57200" y="320040"/>
            <a:ext cx="502920" cy="502920"/>
          </a:xfrm>
          <a:prstGeom prst="ellipse">
            <a:avLst/>
          </a:prstGeom>
          <a:solidFill>
            <a:srgbClr val="FFF3E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384048"/>
            <a:ext cx="347472" cy="3474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97280" y="32004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Abbreviated Briefing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035040" y="347472"/>
            <a:ext cx="2743200" cy="457200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035040" y="34747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Soon As Practical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57200" y="1051560"/>
            <a:ext cx="8229600" cy="10515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57200" y="1051560"/>
            <a:ext cx="73152" cy="1051560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77240" y="109728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Purpose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77240" y="137160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Supplements a previous standard briefing or updates specific elements that may have changed. Focuses on dynamic weather factors so you can be proactive in reacting to changing conditions — especially useful close to departure and while in flight.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57200" y="2331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Focus Areas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57200" y="2788920"/>
            <a:ext cx="8229600" cy="502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2907792"/>
            <a:ext cx="274320" cy="2743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051560" y="2807208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Adverse Condition Updates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3017520" y="2807208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new adverse conditions reported or forecast along the route since your standard briefing.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457200" y="3355848"/>
            <a:ext cx="8229600" cy="502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474720"/>
            <a:ext cx="274320" cy="27432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51560" y="3374136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Changed Conditions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3017520" y="3374136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Meteorological and aeronautical conditions that have changed since your previous briefing.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57200" y="3922776"/>
            <a:ext cx="8229600" cy="502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041648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051560" y="3941064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TFR Updates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3017520" y="3941064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or modified Temporary Flight Restrictions since the previous briefing.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457200" y="4489704"/>
            <a:ext cx="8229600" cy="502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608576"/>
            <a:ext cx="274320" cy="27432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051560" y="4507992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In-Flight Utility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3017520" y="4507992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Abbreviated briefings can also be used in flight to stay proactive on specific risk areas as weather evolves.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Briefing Types — When to Use Each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2377440"/>
            <a:ext cx="7863840" cy="54864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66928" y="2313432"/>
            <a:ext cx="182880" cy="18288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82880" y="25603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hrs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995928" y="2313432"/>
            <a:ext cx="182880" cy="18288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611880" y="25603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hrs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76288" y="2313432"/>
            <a:ext cx="182880" cy="18288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92240" y="25603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Departure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156448" y="2313432"/>
            <a:ext cx="182880" cy="18288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Flight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40080" y="1097280"/>
            <a:ext cx="3429000" cy="1005840"/>
          </a:xfrm>
          <a:prstGeom prst="rect">
            <a:avLst/>
          </a:prstGeom>
          <a:solidFill>
            <a:srgbClr val="2E86AB">
              <a:alpha val="88000"/>
            </a:srgbClr>
          </a:solidFill>
          <a:ln w="19050">
            <a:solidFill>
              <a:srgbClr val="2E86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1143000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Outlook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640080" y="1463040"/>
            <a:ext cx="3429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purposes only</a:t>
            </a:r>
            <a:endParaRPr lang="en-US" sz="11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6–48 hours before departure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206240" y="1097280"/>
            <a:ext cx="2743200" cy="1005840"/>
          </a:xfrm>
          <a:prstGeom prst="rect">
            <a:avLst/>
          </a:prstGeom>
          <a:solidFill>
            <a:srgbClr val="2D8659">
              <a:alpha val="88000"/>
            </a:srgbClr>
          </a:solidFill>
          <a:ln w="19050">
            <a:solidFill>
              <a:srgbClr val="2D86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206240" y="11430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Standard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Text 15"/>
          <p:cNvSpPr/>
          <p:nvPr/>
        </p:nvSpPr>
        <p:spPr>
          <a:xfrm>
            <a:off x="4206240" y="14630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briefing</a:t>
            </a:r>
            <a:endParaRPr lang="en-US" sz="11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6 hours of flight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303520" y="3017520"/>
            <a:ext cx="3200400" cy="1005840"/>
          </a:xfrm>
          <a:prstGeom prst="rect">
            <a:avLst/>
          </a:prstGeom>
          <a:solidFill>
            <a:srgbClr val="E87F35">
              <a:alpha val="88000"/>
            </a:srgbClr>
          </a:solidFill>
          <a:ln w="19050">
            <a:solidFill>
              <a:srgbClr val="E87F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303520" y="30632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Abbreviated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5303520" y="33832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Updates specific items</a:t>
            </a:r>
            <a:endParaRPr lang="en-US" sz="11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departure &amp; in flight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57200" y="4297680"/>
            <a:ext cx="8229600" cy="59436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31520" y="429768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Insight: You can (and should) get multiple standard briefings during dynamic weather.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860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13716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Source 1: AviationWeather.gov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051560" y="64008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A5D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FAA Aviation Weather Center (AWC)  —  Official NWS Weather Data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128016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457200" y="1280160"/>
            <a:ext cx="73152" cy="1234440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85800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Graphical Forecasts for Aviation (GFA)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178308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picture of weather that may impact a flight — replaces the old area forecast for CONUS.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663440" y="128016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663440" y="1280160"/>
            <a:ext cx="73152" cy="1234440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892040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METARs, TAFs &amp; PIREPs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892040" y="178308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observations, terminal forecasts, and pilot reports all in one place.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457200" y="274320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457200" y="2743200"/>
            <a:ext cx="73152" cy="1234440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85800" y="28346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SIGMETs / AIRMETs / CWAs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85800" y="324612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Hazardous weather advisories including convective, icing, turbulence, and IFR conditions.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663440" y="274320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4663440" y="2743200"/>
            <a:ext cx="73152" cy="1234440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892040" y="28346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 &amp; Radar Imagery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4892040" y="324612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Near-real-time satellite imagery and composite radar for strategic weather analysis.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4297680"/>
            <a:ext cx="8229600" cy="594360"/>
          </a:xfrm>
          <a:prstGeom prst="rect">
            <a:avLst/>
          </a:prstGeom>
          <a:solidFill>
            <a:srgbClr val="E8F4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731520" y="429768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 Outlook and Standard briefings  —  free, official, and comprehensive.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860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51560" y="13716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Source 2: 1800WxBrief.com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051560" y="64008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A5D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Flight Service Web Portal  —  Leidos (FAA-contracted Flight Service Provider)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128016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457200" y="1280160"/>
            <a:ext cx="73152" cy="1234440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85800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Preflight Briefings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178308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all three briefing types (Standard, Abbreviated, Outlook) through a structured route-based interface.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663440" y="128016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663440" y="1280160"/>
            <a:ext cx="73152" cy="1234440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892040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Flight Plan Filing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892040" y="178308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VFR and IFR flight plans directly. Integrated with the FAA flight plan system.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457200" y="274320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457200" y="2743200"/>
            <a:ext cx="73152" cy="1234440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85800" y="28346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Alerts &amp; Notifications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85800" y="324612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 notifications for severe weather, airport closures, new NOTAMs, TFRs, and flight plan closure reminders.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663440" y="274320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4663440" y="2743200"/>
            <a:ext cx="73152" cy="1234440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892040" y="28346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Specialist Consultation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4892040" y="324612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weather is complex, Flight Service specialists are available by phone (1-800-WX-BRIEF) for consultative briefings.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4297680"/>
            <a:ext cx="8229600" cy="594360"/>
          </a:xfrm>
          <a:prstGeom prst="rect">
            <a:avLst/>
          </a:prstGeom>
          <a:solidFill>
            <a:srgbClr val="E8F4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731520" y="429768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 All three briefing types  —  the only source that creates an official FAA briefing record.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256032"/>
            <a:ext cx="365760" cy="3657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8288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56032"/>
            <a:ext cx="365760" cy="3657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97280" y="13716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Source 3: ForeFlight</a:t>
            </a:r>
            <a:endParaRPr lang="en-US" sz="2600" dirty="0"/>
          </a:p>
        </p:txBody>
      </p:sp>
      <p:sp>
        <p:nvSpPr>
          <p:cNvPr id="7" name="Text 3"/>
          <p:cNvSpPr/>
          <p:nvPr/>
        </p:nvSpPr>
        <p:spPr>
          <a:xfrm>
            <a:off x="1097280" y="64008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A5D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EFB  —  Integrated Weather &amp; Flight Planning</a:t>
            </a:r>
            <a:endParaRPr lang="en-US" sz="1200" dirty="0"/>
          </a:p>
        </p:txBody>
      </p:sp>
      <p:sp>
        <p:nvSpPr>
          <p:cNvPr id="8" name="Shape 4"/>
          <p:cNvSpPr/>
          <p:nvPr/>
        </p:nvSpPr>
        <p:spPr>
          <a:xfrm>
            <a:off x="457200" y="128016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457200" y="1280160"/>
            <a:ext cx="73152" cy="1234440"/>
          </a:xfrm>
          <a:prstGeom prst="rect">
            <a:avLst/>
          </a:prstGeom>
          <a:solidFill>
            <a:srgbClr val="2D86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685800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Briefing Package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685800" y="178308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briefings through Leidos directly from the app. Weather data is combined with your route in a single view.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4663440" y="128016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4663440" y="1280160"/>
            <a:ext cx="73152" cy="1234440"/>
          </a:xfrm>
          <a:prstGeom prst="rect">
            <a:avLst/>
          </a:prstGeom>
          <a:solidFill>
            <a:srgbClr val="2D86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4892040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Graphical Weather Overlays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892040" y="178308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Overlay METARs, radar, satellite, winds aloft, turbulence, icing, and AIRMETs/SIGMETs on your moving map.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57200" y="274320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457200" y="2743200"/>
            <a:ext cx="73152" cy="1234440"/>
          </a:xfrm>
          <a:prstGeom prst="rect">
            <a:avLst/>
          </a:prstGeom>
          <a:solidFill>
            <a:srgbClr val="2D86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685800" y="28346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 View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685800" y="324612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Cross-section weather view along your route showing cloud layers, turbulence, icing, and terrain at each altitude.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4663440" y="2743200"/>
            <a:ext cx="393192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4663440" y="2743200"/>
            <a:ext cx="73152" cy="1234440"/>
          </a:xfrm>
          <a:prstGeom prst="rect">
            <a:avLst/>
          </a:prstGeom>
          <a:solidFill>
            <a:srgbClr val="2D86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/>
          <p:nvPr/>
        </p:nvSpPr>
        <p:spPr>
          <a:xfrm>
            <a:off x="4892040" y="28346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Alerts &amp; Notifications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4892040" y="324612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notifications for weather changes, NOTAMs, and TFRs along your planned route. Keeps abbreviated updates coming.</a:t>
            </a:r>
            <a:endParaRPr lang="en-US" sz="1200" dirty="0"/>
          </a:p>
        </p:txBody>
      </p:sp>
      <p:sp>
        <p:nvSpPr>
          <p:cNvPr id="24" name="Shape 20"/>
          <p:cNvSpPr/>
          <p:nvPr/>
        </p:nvSpPr>
        <p:spPr>
          <a:xfrm>
            <a:off x="457200" y="4297680"/>
            <a:ext cx="8229600" cy="594360"/>
          </a:xfrm>
          <a:prstGeom prst="rect">
            <a:avLst/>
          </a:prstGeom>
          <a:solidFill>
            <a:srgbClr val="E8F4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731520" y="429768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 Abbreviated briefings &amp; in-flight updates  —  powerful for visual learners and SBT.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Source Comparison</a:t>
            </a:r>
            <a:endParaRPr lang="en-US" sz="28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301750"/>
              </p:ext>
            </p:extLst>
          </p:nvPr>
        </p:nvGraphicFramePr>
        <p:xfrm>
          <a:off x="457200" y="1005840"/>
          <a:ext cx="8229600" cy="3099816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4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4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AviationWeather.gov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1800WxBrief.com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ForeFlight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Cost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Subscription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Official FAA Record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Via Leidos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Flight Plan Filing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Graphical Weather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GFA Tool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Advanced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Mobile / In-Flight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 Only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 Only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Web/iOS / iPad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Specialist Access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(phone)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4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NOTAMs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(filtered)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(route-based)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617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Recommendation: Use all three sources together for the most thorough preflight preparation.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Putting It All Together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 self-briefing workflow based on AC 91-92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99032"/>
            <a:ext cx="502920" cy="50292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3990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143000" y="1234440"/>
            <a:ext cx="75438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040880" y="1307592"/>
            <a:ext cx="1463040" cy="292608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040880" y="1307592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Before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130759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Outlook Briefing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71600" y="164592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AviationWeather.gov for the big picture — fronts, systems, and trends. Use GFA tool to scan your route. Flag any potential showstoppers early.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2633472"/>
            <a:ext cx="502920" cy="502920"/>
          </a:xfrm>
          <a:prstGeom prst="ellipse">
            <a:avLst/>
          </a:prstGeom>
          <a:solidFill>
            <a:srgbClr val="2D86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7200" y="26334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1143000" y="2468880"/>
            <a:ext cx="75438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040880" y="2542032"/>
            <a:ext cx="1463040" cy="292608"/>
          </a:xfrm>
          <a:prstGeom prst="rect">
            <a:avLst/>
          </a:prstGeom>
          <a:solidFill>
            <a:srgbClr val="2D86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040880" y="2542032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6 Hours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371600" y="254203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Standard Briefing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371600" y="288036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a full standard briefing via 1800WxBrief.com — this creates your official FAA record. Review all checklist items: adverse conditions, METARs, TAFs, winds, NOTAMs.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3867912"/>
            <a:ext cx="502920" cy="502920"/>
          </a:xfrm>
          <a:prstGeom prst="ellipse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57200" y="38679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1143000" y="3703320"/>
            <a:ext cx="754380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040880" y="3776472"/>
            <a:ext cx="1463040" cy="292608"/>
          </a:xfrm>
          <a:prstGeom prst="rect">
            <a:avLst/>
          </a:prstGeom>
          <a:solidFill>
            <a:srgbClr val="E87F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040880" y="3776472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Pre-Departure &amp; In Flight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371600" y="377647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Abbreviated Updates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71600" y="411480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ForeFlight for final checks and in-flight updates. Overlay weather on your route. Get push alerts for changing conditions along the way.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572000"/>
            <a:ext cx="8229600" cy="45720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31520" y="457200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§91.103 — Become familiar with ALL available information concerning that flight.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3886200" y="365760"/>
            <a:ext cx="1371600" cy="137160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594360"/>
            <a:ext cx="822960" cy="822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18745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3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578608"/>
            <a:ext cx="201168" cy="2011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63040" y="2542032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A5D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Self-briefing is not just allowed — the FAA encourages it (AC 91-92).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990088"/>
            <a:ext cx="201168" cy="20116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463040" y="2953512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A5D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Outlook → Standard → Abbreviated as your briefing progression.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3401568"/>
            <a:ext cx="201168" cy="20116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463040" y="3364992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A5D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Leverage multiple sources: official data, Flight Service records, and EFB tools.</a:t>
            </a:r>
            <a:endParaRPr lang="en-US" sz="14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3813048"/>
            <a:ext cx="201168" cy="201168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463040" y="3776472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A5D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weather demands dynamic briefing — don't settle for one look.</a:t>
            </a:r>
            <a:endParaRPr lang="en-US" sz="140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4224528"/>
            <a:ext cx="201168" cy="20116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463040" y="4187952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A5D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Flight Service remains a consultative resource when you need human expertise.</a:t>
            </a:r>
            <a:endParaRPr lang="en-US" sz="1400" dirty="0"/>
          </a:p>
        </p:txBody>
      </p:sp>
      <p:sp>
        <p:nvSpPr>
          <p:cNvPr id="16" name="Shape 8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9"/>
          <p:cNvSpPr/>
          <p:nvPr/>
        </p:nvSpPr>
        <p:spPr>
          <a:xfrm>
            <a:off x="457200" y="47731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References: AC 91-92  •  AviationWeather.gov  •  1800WxBrief.com  •  ForeFlight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AFSC</Template>
  <TotalTime>52</TotalTime>
  <Words>1126</Words>
  <Application>Microsoft Office PowerPoint</Application>
  <PresentationFormat>On-screen Show (16:9)</PresentationFormat>
  <Paragraphs>177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Aviation Weather Briefings — A Pilot's Guide</dc:title>
  <dc:subject>PptxGenJS Presentation</dc:subject>
  <dc:creator>Seth</dc:creator>
  <cp:lastModifiedBy>Seth Lake</cp:lastModifiedBy>
  <cp:revision>2</cp:revision>
  <dcterms:created xsi:type="dcterms:W3CDTF">2026-04-13T14:54:48Z</dcterms:created>
  <dcterms:modified xsi:type="dcterms:W3CDTF">2026-04-13T15:54:36Z</dcterms:modified>
</cp:coreProperties>
</file>